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4" r:id="rId4"/>
    <p:sldId id="267" r:id="rId5"/>
    <p:sldId id="268" r:id="rId6"/>
    <p:sldId id="269" r:id="rId7"/>
    <p:sldId id="270" r:id="rId8"/>
    <p:sldId id="257" r:id="rId9"/>
    <p:sldId id="271" r:id="rId10"/>
    <p:sldId id="272" r:id="rId11"/>
    <p:sldId id="273" r:id="rId12"/>
    <p:sldId id="274" r:id="rId13"/>
    <p:sldId id="275" r:id="rId14"/>
    <p:sldId id="259" r:id="rId15"/>
    <p:sldId id="261" r:id="rId16"/>
    <p:sldId id="277" r:id="rId17"/>
    <p:sldId id="278" r:id="rId18"/>
    <p:sldId id="287" r:id="rId19"/>
    <p:sldId id="279" r:id="rId20"/>
    <p:sldId id="280" r:id="rId21"/>
    <p:sldId id="288" r:id="rId22"/>
    <p:sldId id="276" r:id="rId23"/>
    <p:sldId id="281" r:id="rId24"/>
    <p:sldId id="284" r:id="rId25"/>
    <p:sldId id="289" r:id="rId26"/>
    <p:sldId id="291" r:id="rId27"/>
    <p:sldId id="286" r:id="rId2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47800" y="1676400"/>
            <a:ext cx="7406640" cy="14721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Решение логических задач</a:t>
            </a:r>
            <a:br>
              <a:rPr lang="ru-RU" dirty="0" smtClean="0"/>
            </a:br>
            <a:r>
              <a:rPr lang="ru-RU" dirty="0" smtClean="0"/>
              <a:t>с помощью таблиц и</a:t>
            </a:r>
            <a:br>
              <a:rPr lang="ru-RU" dirty="0" smtClean="0"/>
            </a:br>
            <a:r>
              <a:rPr lang="ru-RU" dirty="0" smtClean="0"/>
              <a:t>метода рассуждений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4400" y="4724400"/>
            <a:ext cx="8016240" cy="1752600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Бондарь </a:t>
            </a:r>
            <a:r>
              <a:rPr lang="ru-RU" dirty="0" err="1" smtClean="0"/>
              <a:t>Лейсан</a:t>
            </a:r>
            <a:r>
              <a:rPr lang="ru-RU" dirty="0" smtClean="0"/>
              <a:t> </a:t>
            </a:r>
            <a:r>
              <a:rPr lang="ru-RU" dirty="0" err="1" smtClean="0"/>
              <a:t>Фирдависовна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295400"/>
            <a:ext cx="7498080" cy="5562600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buNone/>
            </a:pPr>
            <a:r>
              <a:rPr lang="ru-RU" sz="1400" dirty="0" smtClean="0"/>
              <a:t>3. </a:t>
            </a:r>
            <a:r>
              <a:rPr lang="ru-RU" sz="1800" dirty="0" smtClean="0"/>
              <a:t>Историк говорит по-русски и может говорить с математиком, хотя тот не знает ни одного русского слова. </a:t>
            </a:r>
          </a:p>
          <a:p>
            <a:pPr>
              <a:lnSpc>
                <a:spcPct val="170000"/>
              </a:lnSpc>
              <a:buNone/>
            </a:pPr>
            <a:r>
              <a:rPr lang="ru-RU" sz="1800" dirty="0" smtClean="0"/>
              <a:t>2. Хотя физик не говорит по-английски, он может служить переводчиком, если историк и биолог захотят побеседовать. </a:t>
            </a:r>
          </a:p>
          <a:p>
            <a:pPr>
              <a:lnSpc>
                <a:spcPct val="170000"/>
              </a:lnSpc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371600" y="3733800"/>
          <a:ext cx="7315200" cy="2600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/>
                <a:gridCol w="1463040"/>
                <a:gridCol w="1463040"/>
                <a:gridCol w="1463040"/>
                <a:gridCol w="1463040"/>
              </a:tblGrid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Языки</a:t>
                      </a:r>
                      <a:b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профессия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Русский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Аанглийский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Французский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Итальянский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Математик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Биолог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Физик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Историк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70000"/>
              </a:lnSpc>
              <a:buNone/>
            </a:pPr>
            <a:r>
              <a:rPr lang="ru-RU" sz="2000" dirty="0" smtClean="0"/>
              <a:t>4. Физик, биолог и математик могут разговаривать на одном языке. </a:t>
            </a:r>
          </a:p>
          <a:p>
            <a:pPr>
              <a:lnSpc>
                <a:spcPct val="170000"/>
              </a:lnSpc>
              <a:buNone/>
            </a:pPr>
            <a:r>
              <a:rPr lang="ru-RU" sz="2000" dirty="0" smtClean="0"/>
              <a:t>1.Никто из учёных не владеет и французским, и русским языками. </a:t>
            </a:r>
          </a:p>
          <a:p>
            <a:pPr>
              <a:lnSpc>
                <a:spcPct val="170000"/>
              </a:lnSpc>
              <a:buNone/>
            </a:pPr>
            <a:endParaRPr lang="ru-RU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371600" y="3200400"/>
          <a:ext cx="7315200" cy="2600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/>
                <a:gridCol w="1463040"/>
                <a:gridCol w="1463040"/>
                <a:gridCol w="1463040"/>
                <a:gridCol w="1463040"/>
              </a:tblGrid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Языки</a:t>
                      </a:r>
                      <a:b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профессия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Русский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Английский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Французский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Итальянский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Математик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Биолог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Физик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Историк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70000"/>
              </a:lnSpc>
              <a:buNone/>
            </a:pPr>
            <a:r>
              <a:rPr lang="ru-RU" sz="2000" dirty="0" smtClean="0"/>
              <a:t>4. Физик, биолог и математик могут разговаривать на одном языке. </a:t>
            </a:r>
          </a:p>
          <a:p>
            <a:pPr>
              <a:lnSpc>
                <a:spcPct val="170000"/>
              </a:lnSpc>
              <a:buNone/>
            </a:pPr>
            <a:r>
              <a:rPr lang="ru-RU" sz="2000" dirty="0" smtClean="0"/>
              <a:t>Какими двумя языками владеет каждый учёный?</a:t>
            </a:r>
            <a:endParaRPr lang="ru-RU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371600" y="3200400"/>
          <a:ext cx="7315200" cy="2600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/>
                <a:gridCol w="1463040"/>
                <a:gridCol w="1463040"/>
                <a:gridCol w="1463040"/>
                <a:gridCol w="1463040"/>
              </a:tblGrid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Языки</a:t>
                      </a:r>
                      <a:b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профессия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Русский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Английский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Французский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Итальянский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Математик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Биолог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Физик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Историк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219200"/>
            <a:ext cx="7498080" cy="5486400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buNone/>
            </a:pPr>
            <a:r>
              <a:rPr lang="ru-RU" sz="2000" dirty="0" smtClean="0"/>
              <a:t>2</a:t>
            </a:r>
            <a:r>
              <a:rPr lang="ru-RU" sz="1600" dirty="0" smtClean="0"/>
              <a:t>. Хотя физик не говорит по-английски, он может служить переводчиком, если историк и биолог захотят побеседовать. </a:t>
            </a:r>
          </a:p>
          <a:p>
            <a:pPr>
              <a:lnSpc>
                <a:spcPct val="170000"/>
              </a:lnSpc>
              <a:buNone/>
            </a:pPr>
            <a:r>
              <a:rPr lang="ru-RU" sz="1600" dirty="0" smtClean="0"/>
              <a:t>3. Историк говорит по-русски и может говорить с математиком, хотя тот не знает ни одного русского слова. </a:t>
            </a:r>
          </a:p>
          <a:p>
            <a:pPr>
              <a:lnSpc>
                <a:spcPct val="170000"/>
              </a:lnSpc>
              <a:buNone/>
            </a:pPr>
            <a:endParaRPr lang="ru-RU" sz="2000" dirty="0" smtClean="0"/>
          </a:p>
          <a:p>
            <a:pPr>
              <a:lnSpc>
                <a:spcPct val="170000"/>
              </a:lnSpc>
              <a:buNone/>
            </a:pPr>
            <a:endParaRPr lang="ru-RU" sz="2000" dirty="0" smtClean="0"/>
          </a:p>
          <a:p>
            <a:pPr>
              <a:lnSpc>
                <a:spcPct val="170000"/>
              </a:lnSpc>
              <a:buNone/>
            </a:pPr>
            <a:endParaRPr lang="ru-RU" sz="2000" dirty="0" smtClean="0"/>
          </a:p>
          <a:p>
            <a:pPr>
              <a:lnSpc>
                <a:spcPct val="170000"/>
              </a:lnSpc>
              <a:buNone/>
            </a:pPr>
            <a:endParaRPr lang="ru-RU" sz="2000" dirty="0" smtClean="0"/>
          </a:p>
          <a:p>
            <a:pPr>
              <a:lnSpc>
                <a:spcPct val="170000"/>
              </a:lnSpc>
              <a:buNone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</a:rPr>
              <a:t>Ответ: математик – английский и итальянский; биолог – французский и итальянский;  физик – русский и итальянский; историк – русский и английский.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371600" y="3200400"/>
          <a:ext cx="7315200" cy="24584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/>
                <a:gridCol w="1463040"/>
                <a:gridCol w="1463040"/>
                <a:gridCol w="1463040"/>
                <a:gridCol w="1463040"/>
              </a:tblGrid>
              <a:tr h="4975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Языки</a:t>
                      </a:r>
                      <a:b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профессия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Русский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Английский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Французский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Итальянский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Математик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Биолог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Физик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</a:tr>
              <a:tr h="34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Историк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62"/>
          </a:xfrm>
        </p:spPr>
        <p:txBody>
          <a:bodyPr>
            <a:noAutofit/>
          </a:bodyPr>
          <a:lstStyle/>
          <a:p>
            <a:r>
              <a:rPr lang="ru-RU" sz="3600" dirty="0" smtClean="0"/>
              <a:t>Решение задач методом рассуждений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219200"/>
            <a:ext cx="7772400" cy="51816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000" b="1" dirty="0" smtClean="0">
                <a:solidFill>
                  <a:schemeClr val="accent3">
                    <a:lumMod val="50000"/>
                  </a:schemeClr>
                </a:solidFill>
              </a:rPr>
              <a:t>Задача 3.</a:t>
            </a:r>
          </a:p>
          <a:p>
            <a:pPr>
              <a:buNone/>
            </a:pPr>
            <a:r>
              <a:rPr lang="ru-RU" sz="3000" b="1" dirty="0" smtClean="0">
                <a:solidFill>
                  <a:schemeClr val="accent6">
                    <a:lumMod val="75000"/>
                  </a:schemeClr>
                </a:solidFill>
              </a:rPr>
              <a:t>Виктор, Роман, Леонид и Сергей</a:t>
            </a:r>
            <a:r>
              <a:rPr lang="ru-RU" sz="3000" dirty="0" smtClean="0"/>
              <a:t> заняли на математической олимпиаде 4 первых места. Когда их спросили о распределении мест, они дали три таких ответа:</a:t>
            </a:r>
          </a:p>
          <a:p>
            <a:pPr>
              <a:buNone/>
            </a:pPr>
            <a:r>
              <a:rPr lang="ru-RU" sz="3000" dirty="0" smtClean="0"/>
              <a:t/>
            </a:r>
            <a:br>
              <a:rPr lang="ru-RU" sz="3000" dirty="0" smtClean="0"/>
            </a:br>
            <a:r>
              <a:rPr lang="ru-RU" sz="3000" dirty="0" smtClean="0"/>
              <a:t>1.Сергей – первый, Роман – второй;</a:t>
            </a:r>
            <a:br>
              <a:rPr lang="ru-RU" sz="3000" dirty="0" smtClean="0"/>
            </a:br>
            <a:r>
              <a:rPr lang="ru-RU" sz="3000" dirty="0" smtClean="0"/>
              <a:t>2.Сергей – второй, Виктор – третий;</a:t>
            </a:r>
            <a:br>
              <a:rPr lang="ru-RU" sz="3000" dirty="0" smtClean="0"/>
            </a:br>
            <a:r>
              <a:rPr lang="ru-RU" sz="3000" dirty="0" smtClean="0"/>
              <a:t>3.Леонид – второй, Виктор – четвертый.</a:t>
            </a:r>
          </a:p>
          <a:p>
            <a:pPr>
              <a:buNone/>
            </a:pPr>
            <a:r>
              <a:rPr lang="ru-RU" sz="3000" dirty="0" smtClean="0"/>
              <a:t/>
            </a:r>
            <a:br>
              <a:rPr lang="ru-RU" sz="3000" dirty="0" smtClean="0"/>
            </a:br>
            <a:r>
              <a:rPr lang="ru-RU" sz="3000" dirty="0" smtClean="0"/>
              <a:t>Известно, что в каждом ответе только одно утверждение истинно. Как распределились места?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С1 и Р2		</a:t>
            </a:r>
            <a:r>
              <a:rPr lang="ru-RU" dirty="0" smtClean="0">
                <a:solidFill>
                  <a:srgbClr val="00B050"/>
                </a:solidFill>
              </a:rPr>
              <a:t>0	1</a:t>
            </a:r>
            <a:r>
              <a:rPr lang="ru-RU" dirty="0" smtClean="0"/>
              <a:t>		</a:t>
            </a:r>
            <a:endParaRPr lang="ru-RU" dirty="0" smtClean="0">
              <a:solidFill>
                <a:srgbClr val="0070C0"/>
              </a:solidFill>
            </a:endParaRPr>
          </a:p>
          <a:p>
            <a:pPr algn="ctr"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С2 и В3	</a:t>
            </a:r>
          </a:p>
          <a:p>
            <a:pPr>
              <a:buNone/>
            </a:pPr>
            <a:r>
              <a:rPr lang="ru-RU" dirty="0" smtClean="0"/>
              <a:t>	</a:t>
            </a:r>
          </a:p>
          <a:p>
            <a:pPr>
              <a:buNone/>
            </a:pPr>
            <a:r>
              <a:rPr lang="ru-RU" dirty="0" smtClean="0"/>
              <a:t>Л2 и В4		</a:t>
            </a:r>
          </a:p>
          <a:p>
            <a:pPr>
              <a:buNone/>
            </a:pPr>
            <a:r>
              <a:rPr lang="ru-RU" dirty="0" smtClean="0"/>
              <a:t>				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С1 и Р2		</a:t>
            </a:r>
            <a:r>
              <a:rPr lang="ru-RU" dirty="0" smtClean="0">
                <a:solidFill>
                  <a:srgbClr val="00B050"/>
                </a:solidFill>
              </a:rPr>
              <a:t>0	1</a:t>
            </a:r>
            <a:r>
              <a:rPr lang="ru-RU" dirty="0" smtClean="0"/>
              <a:t>		</a:t>
            </a:r>
            <a:endParaRPr lang="ru-RU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С2 и В3		</a:t>
            </a:r>
            <a:r>
              <a:rPr lang="ru-RU" dirty="0" smtClean="0">
                <a:solidFill>
                  <a:srgbClr val="00B050"/>
                </a:solidFill>
              </a:rPr>
              <a:t>1	0</a:t>
            </a:r>
            <a:r>
              <a:rPr lang="ru-RU" dirty="0" smtClean="0"/>
              <a:t>		</a:t>
            </a:r>
            <a:endParaRPr lang="ru-RU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Л2 и В4		</a:t>
            </a:r>
          </a:p>
          <a:p>
            <a:pPr>
              <a:buNone/>
            </a:pPr>
            <a:r>
              <a:rPr lang="ru-RU" dirty="0" smtClean="0"/>
              <a:t>				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С1 и Р2		</a:t>
            </a:r>
            <a:r>
              <a:rPr lang="ru-RU" dirty="0" smtClean="0">
                <a:solidFill>
                  <a:srgbClr val="00B050"/>
                </a:solidFill>
              </a:rPr>
              <a:t>0	1</a:t>
            </a:r>
            <a:r>
              <a:rPr lang="ru-RU" dirty="0" smtClean="0"/>
              <a:t>		</a:t>
            </a:r>
            <a:endParaRPr lang="ru-RU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С2 и В3		</a:t>
            </a:r>
            <a:r>
              <a:rPr lang="ru-RU" dirty="0" smtClean="0">
                <a:solidFill>
                  <a:srgbClr val="00B050"/>
                </a:solidFill>
              </a:rPr>
              <a:t>1	0</a:t>
            </a:r>
            <a:r>
              <a:rPr lang="ru-RU" dirty="0" smtClean="0"/>
              <a:t>		</a:t>
            </a:r>
            <a:endParaRPr lang="ru-RU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Л2 и В4		</a:t>
            </a:r>
            <a:r>
              <a:rPr lang="ru-RU" dirty="0" smtClean="0">
                <a:solidFill>
                  <a:srgbClr val="00B050"/>
                </a:solidFill>
              </a:rPr>
              <a:t>0	1</a:t>
            </a:r>
            <a:r>
              <a:rPr lang="ru-RU" dirty="0" smtClean="0"/>
              <a:t>		</a:t>
            </a:r>
          </a:p>
          <a:p>
            <a:pPr>
              <a:buNone/>
            </a:pPr>
            <a:r>
              <a:rPr lang="ru-RU" dirty="0" smtClean="0"/>
              <a:t>				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С1 и Р2		</a:t>
            </a:r>
            <a:r>
              <a:rPr lang="ru-RU" dirty="0" smtClean="0">
                <a:solidFill>
                  <a:srgbClr val="00B050"/>
                </a:solidFill>
              </a:rPr>
              <a:t>0	1</a:t>
            </a:r>
            <a:r>
              <a:rPr lang="ru-RU" dirty="0" smtClean="0"/>
              <a:t>		</a:t>
            </a:r>
            <a:endParaRPr lang="ru-RU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С2 и В3		</a:t>
            </a:r>
            <a:r>
              <a:rPr lang="ru-RU" dirty="0" smtClean="0">
                <a:solidFill>
                  <a:srgbClr val="00B050"/>
                </a:solidFill>
              </a:rPr>
              <a:t>1	0</a:t>
            </a:r>
            <a:r>
              <a:rPr lang="ru-RU" dirty="0" smtClean="0"/>
              <a:t>		</a:t>
            </a:r>
            <a:endParaRPr lang="ru-RU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Л2 и В4		</a:t>
            </a:r>
            <a:r>
              <a:rPr lang="ru-RU" dirty="0" smtClean="0">
                <a:solidFill>
                  <a:srgbClr val="00B050"/>
                </a:solidFill>
              </a:rPr>
              <a:t>0	1</a:t>
            </a:r>
            <a:r>
              <a:rPr lang="ru-RU" dirty="0" smtClean="0"/>
              <a:t>		</a:t>
            </a:r>
          </a:p>
          <a:p>
            <a:pPr>
              <a:buNone/>
            </a:pPr>
            <a:r>
              <a:rPr lang="ru-RU" dirty="0" smtClean="0"/>
              <a:t>				не верно		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С1 и Р2		</a:t>
            </a:r>
            <a:r>
              <a:rPr lang="ru-RU" dirty="0" smtClean="0">
                <a:solidFill>
                  <a:srgbClr val="00B050"/>
                </a:solidFill>
              </a:rPr>
              <a:t>0	1</a:t>
            </a:r>
            <a:r>
              <a:rPr lang="ru-RU" dirty="0" smtClean="0"/>
              <a:t>		</a:t>
            </a:r>
            <a:r>
              <a:rPr lang="ru-RU" dirty="0" smtClean="0">
                <a:solidFill>
                  <a:srgbClr val="0070C0"/>
                </a:solidFill>
              </a:rPr>
              <a:t>1	0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С2 и В3		</a:t>
            </a:r>
            <a:r>
              <a:rPr lang="ru-RU" dirty="0" smtClean="0">
                <a:solidFill>
                  <a:srgbClr val="00B050"/>
                </a:solidFill>
              </a:rPr>
              <a:t>1	0</a:t>
            </a:r>
            <a:r>
              <a:rPr lang="ru-RU" dirty="0" smtClean="0"/>
              <a:t>		</a:t>
            </a:r>
            <a:endParaRPr lang="ru-RU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Л2 и В4		</a:t>
            </a:r>
            <a:r>
              <a:rPr lang="ru-RU" dirty="0" smtClean="0">
                <a:solidFill>
                  <a:srgbClr val="00B050"/>
                </a:solidFill>
              </a:rPr>
              <a:t>0	1</a:t>
            </a:r>
            <a:r>
              <a:rPr lang="ru-RU" dirty="0" smtClean="0"/>
              <a:t>		</a:t>
            </a:r>
          </a:p>
          <a:p>
            <a:pPr>
              <a:buNone/>
            </a:pPr>
            <a:r>
              <a:rPr lang="ru-RU" dirty="0" smtClean="0"/>
              <a:t>				не верно		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Решение логических задач табличным способом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Задача 1.</a:t>
            </a:r>
          </a:p>
          <a:p>
            <a:pPr>
              <a:buNone/>
            </a:pPr>
            <a:r>
              <a:rPr lang="ru-RU" dirty="0" smtClean="0"/>
              <a:t>В симфонический оркестр приняли на работу трёх музыкантов: Брауна, Смита и Вессона, умеющих играть на скрипке, флейте, альте, кларнете, гобое и трубе. </a:t>
            </a:r>
          </a:p>
          <a:p>
            <a:pPr>
              <a:buNone/>
            </a:pPr>
            <a:r>
              <a:rPr lang="ru-RU" dirty="0" smtClean="0"/>
              <a:t>Известно, что: </a:t>
            </a:r>
          </a:p>
          <a:p>
            <a:pPr>
              <a:buNone/>
            </a:pPr>
            <a:r>
              <a:rPr lang="ru-RU" dirty="0" smtClean="0"/>
              <a:t>1. Смит самый высокий; </a:t>
            </a:r>
          </a:p>
          <a:p>
            <a:pPr>
              <a:buNone/>
            </a:pPr>
            <a:r>
              <a:rPr lang="ru-RU" dirty="0" smtClean="0"/>
              <a:t>2. играющий на скрипке меньше ростом играющего на флейте; </a:t>
            </a:r>
          </a:p>
          <a:p>
            <a:pPr>
              <a:buNone/>
            </a:pPr>
            <a:r>
              <a:rPr lang="ru-RU" dirty="0" smtClean="0"/>
              <a:t>3. играющие на скрипке и флейте и Браун любят пиццу; </a:t>
            </a:r>
          </a:p>
          <a:p>
            <a:pPr>
              <a:buNone/>
            </a:pPr>
            <a:r>
              <a:rPr lang="ru-RU" dirty="0" smtClean="0"/>
              <a:t>4. когда между альтистом и трубачом возникает ссора, Смит мирит их; </a:t>
            </a:r>
          </a:p>
          <a:p>
            <a:pPr>
              <a:buNone/>
            </a:pPr>
            <a:r>
              <a:rPr lang="ru-RU" dirty="0" smtClean="0"/>
              <a:t>5.  Браун не умеет играть ни на трубе, ни на гобое. </a:t>
            </a:r>
          </a:p>
          <a:p>
            <a:pPr>
              <a:buNone/>
            </a:pPr>
            <a:r>
              <a:rPr lang="ru-RU" dirty="0" smtClean="0"/>
              <a:t>На каких инструментах играет каждый из музыкантов, если каждый владеет двумя инструментами?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С1 и Р2		</a:t>
            </a:r>
            <a:r>
              <a:rPr lang="ru-RU" dirty="0" smtClean="0">
                <a:solidFill>
                  <a:srgbClr val="00B050"/>
                </a:solidFill>
              </a:rPr>
              <a:t>0	1</a:t>
            </a:r>
            <a:r>
              <a:rPr lang="ru-RU" dirty="0" smtClean="0"/>
              <a:t>		</a:t>
            </a:r>
            <a:r>
              <a:rPr lang="ru-RU" dirty="0" smtClean="0">
                <a:solidFill>
                  <a:srgbClr val="0070C0"/>
                </a:solidFill>
              </a:rPr>
              <a:t>1	0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С2 и В3		</a:t>
            </a:r>
            <a:r>
              <a:rPr lang="ru-RU" dirty="0" smtClean="0">
                <a:solidFill>
                  <a:srgbClr val="00B050"/>
                </a:solidFill>
              </a:rPr>
              <a:t>1	0</a:t>
            </a:r>
            <a:r>
              <a:rPr lang="ru-RU" dirty="0" smtClean="0"/>
              <a:t>		</a:t>
            </a:r>
            <a:r>
              <a:rPr lang="ru-RU" dirty="0" smtClean="0">
                <a:solidFill>
                  <a:srgbClr val="0070C0"/>
                </a:solidFill>
              </a:rPr>
              <a:t>0	1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Л2 и В4		</a:t>
            </a:r>
            <a:r>
              <a:rPr lang="ru-RU" dirty="0" smtClean="0">
                <a:solidFill>
                  <a:srgbClr val="00B050"/>
                </a:solidFill>
              </a:rPr>
              <a:t>0	1</a:t>
            </a:r>
            <a:r>
              <a:rPr lang="ru-RU" dirty="0" smtClean="0"/>
              <a:t>		</a:t>
            </a:r>
          </a:p>
          <a:p>
            <a:pPr>
              <a:buNone/>
            </a:pPr>
            <a:r>
              <a:rPr lang="ru-RU" dirty="0" smtClean="0"/>
              <a:t>				не верно		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С1 и Р2		</a:t>
            </a:r>
            <a:r>
              <a:rPr lang="ru-RU" dirty="0" smtClean="0">
                <a:solidFill>
                  <a:srgbClr val="00B050"/>
                </a:solidFill>
              </a:rPr>
              <a:t>0	1</a:t>
            </a:r>
            <a:r>
              <a:rPr lang="ru-RU" dirty="0" smtClean="0"/>
              <a:t>		</a:t>
            </a:r>
            <a:r>
              <a:rPr lang="ru-RU" dirty="0" smtClean="0">
                <a:solidFill>
                  <a:srgbClr val="0070C0"/>
                </a:solidFill>
              </a:rPr>
              <a:t>1	0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С2 и В3		</a:t>
            </a:r>
            <a:r>
              <a:rPr lang="ru-RU" dirty="0" smtClean="0">
                <a:solidFill>
                  <a:srgbClr val="00B050"/>
                </a:solidFill>
              </a:rPr>
              <a:t>1	0</a:t>
            </a:r>
            <a:r>
              <a:rPr lang="ru-RU" dirty="0" smtClean="0"/>
              <a:t>		</a:t>
            </a:r>
            <a:r>
              <a:rPr lang="ru-RU" dirty="0" smtClean="0">
                <a:solidFill>
                  <a:srgbClr val="0070C0"/>
                </a:solidFill>
              </a:rPr>
              <a:t>0	1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Л2 и В4		</a:t>
            </a:r>
            <a:r>
              <a:rPr lang="ru-RU" dirty="0" smtClean="0">
                <a:solidFill>
                  <a:srgbClr val="00B050"/>
                </a:solidFill>
              </a:rPr>
              <a:t>0	1</a:t>
            </a:r>
            <a:r>
              <a:rPr lang="ru-RU" dirty="0" smtClean="0"/>
              <a:t>		</a:t>
            </a:r>
            <a:r>
              <a:rPr lang="ru-RU" dirty="0" smtClean="0">
                <a:solidFill>
                  <a:srgbClr val="0070C0"/>
                </a:solidFill>
              </a:rPr>
              <a:t>1	0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				не верно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С1 и Р2		</a:t>
            </a:r>
            <a:r>
              <a:rPr lang="ru-RU" dirty="0" smtClean="0">
                <a:solidFill>
                  <a:srgbClr val="00B050"/>
                </a:solidFill>
              </a:rPr>
              <a:t>0	1</a:t>
            </a:r>
            <a:r>
              <a:rPr lang="ru-RU" dirty="0" smtClean="0"/>
              <a:t>		</a:t>
            </a:r>
            <a:r>
              <a:rPr lang="ru-RU" dirty="0" smtClean="0">
                <a:solidFill>
                  <a:srgbClr val="0070C0"/>
                </a:solidFill>
              </a:rPr>
              <a:t>1	0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С2 и В3		</a:t>
            </a:r>
            <a:r>
              <a:rPr lang="ru-RU" dirty="0" smtClean="0">
                <a:solidFill>
                  <a:srgbClr val="00B050"/>
                </a:solidFill>
              </a:rPr>
              <a:t>1	0</a:t>
            </a:r>
            <a:r>
              <a:rPr lang="ru-RU" dirty="0" smtClean="0"/>
              <a:t>		</a:t>
            </a:r>
            <a:r>
              <a:rPr lang="ru-RU" dirty="0" smtClean="0">
                <a:solidFill>
                  <a:srgbClr val="0070C0"/>
                </a:solidFill>
              </a:rPr>
              <a:t>0	1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Л2 и В4		</a:t>
            </a:r>
            <a:r>
              <a:rPr lang="ru-RU" dirty="0" smtClean="0">
                <a:solidFill>
                  <a:srgbClr val="00B050"/>
                </a:solidFill>
              </a:rPr>
              <a:t>0	1</a:t>
            </a:r>
            <a:r>
              <a:rPr lang="ru-RU" dirty="0" smtClean="0"/>
              <a:t>		</a:t>
            </a:r>
            <a:r>
              <a:rPr lang="ru-RU" dirty="0" smtClean="0">
                <a:solidFill>
                  <a:srgbClr val="0070C0"/>
                </a:solidFill>
              </a:rPr>
              <a:t>1	0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				не верно		     верно    </a:t>
            </a:r>
          </a:p>
          <a:p>
            <a:pPr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Ответ: Сергей – 1; Леонид – 2; Виктор – 3;</a:t>
            </a:r>
          </a:p>
          <a:p>
            <a:pPr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Роман – 4.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Тренировочные задания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143000"/>
            <a:ext cx="7498080" cy="53340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Задача 4.</a:t>
            </a:r>
          </a:p>
          <a:p>
            <a:pPr>
              <a:buNone/>
            </a:pPr>
            <a:r>
              <a:rPr lang="ru-RU" dirty="0" smtClean="0"/>
              <a:t>Три одноклассника —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Влад, Тимур и Юра</a:t>
            </a:r>
            <a:r>
              <a:rPr lang="ru-RU" dirty="0" smtClean="0"/>
              <a:t>, встретились спустя 10 лет после окончания школы. Выяснилось, что один из них стал врачом, другой физиком, а третий юристом. Один полюбил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туризм</a:t>
            </a:r>
            <a:r>
              <a:rPr lang="ru-RU" dirty="0" smtClean="0"/>
              <a:t>, другой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бег</a:t>
            </a:r>
            <a:r>
              <a:rPr lang="ru-RU" dirty="0" smtClean="0"/>
              <a:t>, страсть третьего —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регби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Юра сказал, что на туризм ему не хватает времени, хотя его сестра — единственный врач в семье, заядлый турист. Врач сказал, что он разделяет увлечение коллеги.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Забавно, но у двоих из друзей в названиях их профессий и увлечений не встречается ни одна буква их имен.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Определите, кто чем любит заниматься в свободное время и у кого какая профессия.</a:t>
            </a:r>
          </a:p>
          <a:p>
            <a:pPr algn="r">
              <a:buNone/>
            </a:pPr>
            <a:r>
              <a:rPr lang="ru-RU" dirty="0" smtClean="0">
                <a:hlinkClick r:id="" action="ppaction://noaction"/>
              </a:rPr>
              <a:t>Ответ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Тренировочные задания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143000"/>
            <a:ext cx="7498080" cy="53340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Задача 5.</a:t>
            </a:r>
          </a:p>
          <a:p>
            <a:pPr>
              <a:buNone/>
            </a:pPr>
            <a:r>
              <a:rPr lang="ru-RU" dirty="0" smtClean="0"/>
              <a:t>Три дочери писательницы Дорис  Кей — Джуди, Айрис и Линда, тоже очень талантливы. Они приобрели известность в разных видах искусств — пении, балете и кино. Все они живут в разных городах, поэтому Дорис часто звонит им в Париж, Рим и Чикаго. </a:t>
            </a:r>
          </a:p>
          <a:p>
            <a:pPr>
              <a:buNone/>
            </a:pPr>
            <a:r>
              <a:rPr lang="ru-RU" dirty="0" smtClean="0"/>
              <a:t>Известно, что: </a:t>
            </a:r>
          </a:p>
          <a:p>
            <a:pPr>
              <a:buNone/>
            </a:pPr>
            <a:r>
              <a:rPr lang="ru-RU" dirty="0" smtClean="0"/>
              <a:t>1. Джуди живет не в Париже, а Линда — не в Риме; </a:t>
            </a:r>
          </a:p>
          <a:p>
            <a:pPr>
              <a:buNone/>
            </a:pPr>
            <a:r>
              <a:rPr lang="ru-RU" dirty="0" smtClean="0"/>
              <a:t>2.парижанка не снимается в кино; </a:t>
            </a:r>
          </a:p>
          <a:p>
            <a:pPr>
              <a:buNone/>
            </a:pPr>
            <a:r>
              <a:rPr lang="ru-RU" dirty="0" smtClean="0"/>
              <a:t>3. та, кто живет в Риме, певица; </a:t>
            </a:r>
          </a:p>
          <a:p>
            <a:pPr>
              <a:buNone/>
            </a:pPr>
            <a:r>
              <a:rPr lang="ru-RU" dirty="0" smtClean="0"/>
              <a:t>4. Линда равнодушна к балету. </a:t>
            </a:r>
          </a:p>
          <a:p>
            <a:pPr>
              <a:buNone/>
            </a:pPr>
            <a:r>
              <a:rPr lang="ru-RU" dirty="0" smtClean="0"/>
              <a:t>Где живет Айрис, и какова ее профессия? </a:t>
            </a:r>
          </a:p>
          <a:p>
            <a:pPr>
              <a:buNone/>
            </a:pPr>
            <a:endParaRPr lang="ru-RU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r">
              <a:buNone/>
            </a:pPr>
            <a:r>
              <a:rPr lang="ru-RU" dirty="0" smtClean="0">
                <a:hlinkClick r:id="" action="ppaction://noaction"/>
              </a:rPr>
              <a:t>Ответ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Тренировочные задания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143000"/>
            <a:ext cx="7498080" cy="53340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Задача 6.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Вадим, Сергей и Михаил </a:t>
            </a:r>
            <a:r>
              <a:rPr lang="ru-RU" dirty="0" smtClean="0"/>
              <a:t>изучают различные иностранные языки: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китайский, японский и арабский</a:t>
            </a:r>
            <a:r>
              <a:rPr lang="ru-RU" dirty="0" smtClean="0"/>
              <a:t>. На вопрос, какой язык изучает каждый из них, один ответил: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"Вадим изучает китайский, Сергей не изучает китайский, а Михаил не изучает арабский"</a:t>
            </a:r>
            <a:r>
              <a:rPr lang="ru-RU" dirty="0" smtClean="0"/>
              <a:t>. Впоследствии выяснилось, что в этом ответе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только одно утверждение верно, а два других ложны</a:t>
            </a:r>
            <a:r>
              <a:rPr lang="ru-RU" dirty="0" smtClean="0"/>
              <a:t>. Какой язык изучает каждый из молодых людей? 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endParaRPr lang="ru-RU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r">
              <a:buNone/>
            </a:pPr>
            <a:r>
              <a:rPr lang="ru-RU" dirty="0" smtClean="0">
                <a:hlinkClick r:id="" action="ppaction://noaction"/>
              </a:rPr>
              <a:t>Ответ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№1. </a:t>
            </a:r>
          </a:p>
          <a:p>
            <a:pPr>
              <a:buNone/>
            </a:pPr>
            <a:r>
              <a:rPr lang="ru-RU" dirty="0" smtClean="0"/>
              <a:t>Министры иностранных дел России, США и Китая обсудили за закрытыми дверями проекты соглашения о полном разоружении, представленные каждой из стран. Отвечая затем на вопрос журналистов: "Чей именно проект был принят?", министры дали такие ответы: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Россия — "Проект не наш, проект не США";</a:t>
            </a:r>
            <a:b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США — "Проект не России, проект Китая";</a:t>
            </a:r>
            <a:b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Китай — "Проект не наш, проект России". </a:t>
            </a:r>
          </a:p>
          <a:p>
            <a:pPr>
              <a:buNone/>
            </a:pPr>
            <a:r>
              <a:rPr lang="ru-RU" dirty="0" smtClean="0"/>
              <a:t>Один из них (самый откровенный) оба раза говорил правду; второй (самый скрытный) оба раза говорил неправду, третий (осторожный) один раз сказал правду, а другой раз — неправду. </a:t>
            </a:r>
          </a:p>
          <a:p>
            <a:pPr>
              <a:buNone/>
            </a:pPr>
            <a:r>
              <a:rPr lang="ru-RU" dirty="0" smtClean="0"/>
              <a:t>Определите, представителями каких стран являются откровенный, скрытный и осторожный министры.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05000" y="2362200"/>
            <a:ext cx="6785832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Спасибо </a:t>
            </a:r>
          </a:p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 </a:t>
            </a:r>
          </a:p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внимание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1. Смит самый высокий; </a:t>
            </a:r>
          </a:p>
          <a:p>
            <a:pPr>
              <a:buNone/>
            </a:pPr>
            <a:r>
              <a:rPr lang="ru-RU" dirty="0" smtClean="0"/>
              <a:t>2. играющий на скрипке меньше ростом играющего на флейте;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295397" y="3276600"/>
          <a:ext cx="7543802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7686"/>
                <a:gridCol w="1077686"/>
                <a:gridCol w="1077686"/>
                <a:gridCol w="1077686"/>
                <a:gridCol w="1077686"/>
                <a:gridCol w="1077686"/>
                <a:gridCol w="1077686"/>
              </a:tblGrid>
              <a:tr h="76200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Скрипка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Флейта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Альт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Кларнет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Гобой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Труба</a:t>
                      </a:r>
                      <a:endParaRPr lang="ru-RU" dirty="0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Браун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Смит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Вессон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3. играющие на скрипке и флейте и Браун любят пиццу;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295397" y="3276600"/>
          <a:ext cx="7543802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7686"/>
                <a:gridCol w="1077686"/>
                <a:gridCol w="1077686"/>
                <a:gridCol w="1077686"/>
                <a:gridCol w="1077686"/>
                <a:gridCol w="1077686"/>
                <a:gridCol w="1077686"/>
              </a:tblGrid>
              <a:tr h="76200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Скрипка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Флейта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Альт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Кларнет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Гобой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Труба</a:t>
                      </a:r>
                      <a:endParaRPr lang="ru-RU" dirty="0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Браун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Смит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Вессон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71600" y="1447800"/>
            <a:ext cx="7498080" cy="48006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4. когда между альтистом и трубачом возникает ссора, Смит мирит их;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295397" y="3276600"/>
          <a:ext cx="7543802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7686"/>
                <a:gridCol w="1077686"/>
                <a:gridCol w="1077686"/>
                <a:gridCol w="1077686"/>
                <a:gridCol w="1077686"/>
                <a:gridCol w="1077686"/>
                <a:gridCol w="1077686"/>
              </a:tblGrid>
              <a:tr h="76200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Скрипка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Флейта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Альт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Кларнет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Гобой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Труба</a:t>
                      </a:r>
                      <a:endParaRPr lang="ru-RU" dirty="0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Браун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Смит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Вессон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71600" y="1447800"/>
            <a:ext cx="7498080" cy="48006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5. Браун не умеет играть ни на трубе, ни на гобое. </a:t>
            </a:r>
          </a:p>
          <a:p>
            <a:pPr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295397" y="3276600"/>
          <a:ext cx="7543802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7686"/>
                <a:gridCol w="1077686"/>
                <a:gridCol w="1077686"/>
                <a:gridCol w="1077686"/>
                <a:gridCol w="1077686"/>
                <a:gridCol w="1077686"/>
                <a:gridCol w="1077686"/>
              </a:tblGrid>
              <a:tr h="76200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Скрипка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Флейта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Альт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Кларнет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Гобой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Труба</a:t>
                      </a:r>
                      <a:endParaRPr lang="ru-RU" dirty="0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Браун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Смит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Вессон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71600" y="1447800"/>
            <a:ext cx="7498080" cy="51054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Так как музыкантов трое, инструментов шесть и каждый владеет только двумя инструментами, получается, что каждый музыкант играет на инструментах, которыми остальные не владеют.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Ответ: Браун играет на альте и кларнете, Смит — на флейте и гобое, Вессон — на скрипке и трубе.</a:t>
            </a:r>
          </a:p>
          <a:p>
            <a:pPr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295400" y="2590800"/>
          <a:ext cx="7543802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7686"/>
                <a:gridCol w="1077686"/>
                <a:gridCol w="1077686"/>
                <a:gridCol w="1077686"/>
                <a:gridCol w="1077686"/>
                <a:gridCol w="1077686"/>
                <a:gridCol w="1077686"/>
              </a:tblGrid>
              <a:tr h="76200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Скрипка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Флейта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Альт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Кларнет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Гобой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Труба</a:t>
                      </a:r>
                      <a:endParaRPr lang="ru-RU" dirty="0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Браун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Смит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Вессон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2.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90600" y="1143000"/>
            <a:ext cx="8001000" cy="548640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  <a:buNone/>
            </a:pPr>
            <a:r>
              <a:rPr lang="ru-RU" dirty="0" smtClean="0"/>
              <a:t>   </a:t>
            </a:r>
            <a:r>
              <a:rPr lang="ru-RU" sz="8000" dirty="0" smtClean="0"/>
              <a:t> </a:t>
            </a:r>
            <a:r>
              <a:rPr lang="ru-RU" sz="7200" dirty="0" smtClean="0"/>
              <a:t>На конгрессе встретились четверо ученых: </a:t>
            </a:r>
            <a:r>
              <a:rPr lang="ru-RU" sz="7200" b="1" dirty="0" smtClean="0">
                <a:solidFill>
                  <a:schemeClr val="accent6">
                    <a:lumMod val="75000"/>
                  </a:schemeClr>
                </a:solidFill>
              </a:rPr>
              <a:t>физик, биолог, историк и математик</a:t>
            </a:r>
            <a:r>
              <a:rPr lang="ru-RU" sz="7200" dirty="0" smtClean="0"/>
              <a:t>. Каждый учёный владел двумя языками из четырёх (</a:t>
            </a:r>
            <a:r>
              <a:rPr lang="ru-RU" sz="7200" b="1" dirty="0" smtClean="0">
                <a:solidFill>
                  <a:schemeClr val="accent6">
                    <a:lumMod val="75000"/>
                  </a:schemeClr>
                </a:solidFill>
              </a:rPr>
              <a:t>русским, английским, французским и итальянским</a:t>
            </a:r>
            <a:r>
              <a:rPr lang="ru-RU" sz="7200" dirty="0" smtClean="0"/>
              <a:t>), но не было такого языка, на котором могли бы разговаривать все четверо. </a:t>
            </a:r>
            <a:r>
              <a:rPr lang="ru-RU" sz="7200" b="1" dirty="0" smtClean="0"/>
              <a:t>Есть только один язык, на котором могли вести беседу сразу трое. </a:t>
            </a:r>
          </a:p>
          <a:p>
            <a:pPr>
              <a:lnSpc>
                <a:spcPct val="170000"/>
              </a:lnSpc>
              <a:buNone/>
            </a:pPr>
            <a:r>
              <a:rPr lang="ru-RU" sz="7200" dirty="0" smtClean="0"/>
              <a:t>1.Никто из учёных не владеет и французским, и русским языками. </a:t>
            </a:r>
          </a:p>
          <a:p>
            <a:pPr>
              <a:lnSpc>
                <a:spcPct val="170000"/>
              </a:lnSpc>
              <a:buNone/>
            </a:pPr>
            <a:r>
              <a:rPr lang="ru-RU" sz="7200" dirty="0" smtClean="0"/>
              <a:t>2. Хотя физик не говорит по-английски, он может служить переводчиком, если историк и биолог захотят побеседовать. </a:t>
            </a:r>
          </a:p>
          <a:p>
            <a:pPr>
              <a:lnSpc>
                <a:spcPct val="170000"/>
              </a:lnSpc>
              <a:buNone/>
            </a:pPr>
            <a:r>
              <a:rPr lang="ru-RU" sz="7200" dirty="0" smtClean="0"/>
              <a:t>3. Историк говорит по-русски и может говорить с математиком, хотя тот не знает ни одного русского слова. </a:t>
            </a:r>
          </a:p>
          <a:p>
            <a:pPr>
              <a:lnSpc>
                <a:spcPct val="170000"/>
              </a:lnSpc>
              <a:buNone/>
            </a:pPr>
            <a:r>
              <a:rPr lang="ru-RU" sz="7200" dirty="0" smtClean="0"/>
              <a:t>4. Физик, биолог и математик могут разговаривать на одном языке. </a:t>
            </a:r>
          </a:p>
          <a:p>
            <a:pPr>
              <a:lnSpc>
                <a:spcPct val="170000"/>
              </a:lnSpc>
              <a:buNone/>
            </a:pPr>
            <a:r>
              <a:rPr lang="ru-RU" sz="7200" dirty="0" smtClean="0"/>
              <a:t>Какими двумя языками владеет каждый учёный?</a:t>
            </a:r>
            <a:r>
              <a:rPr lang="ru-RU" sz="5100" dirty="0" smtClean="0"/>
              <a:t/>
            </a:r>
            <a:br>
              <a:rPr lang="ru-RU" sz="5100" dirty="0" smtClean="0"/>
            </a:br>
            <a:endParaRPr lang="ru-RU" sz="5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70000"/>
              </a:lnSpc>
              <a:buNone/>
            </a:pPr>
            <a:r>
              <a:rPr lang="ru-RU" sz="2000" dirty="0" smtClean="0"/>
              <a:t>1.Никто из учёных не владеет и французским, и русским языками. </a:t>
            </a:r>
          </a:p>
          <a:p>
            <a:pPr>
              <a:lnSpc>
                <a:spcPct val="170000"/>
              </a:lnSpc>
              <a:buNone/>
            </a:pPr>
            <a:r>
              <a:rPr lang="ru-RU" sz="2000" dirty="0" smtClean="0"/>
              <a:t>2. Хотя физик не говорит по-английски, он может служит переводчиком, если историк и биолог захотят побеседовать. </a:t>
            </a:r>
          </a:p>
          <a:p>
            <a:pPr>
              <a:buNone/>
            </a:pPr>
            <a:endParaRPr lang="ru-RU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371600" y="3200400"/>
          <a:ext cx="7315200" cy="2600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/>
                <a:gridCol w="1463040"/>
                <a:gridCol w="1463040"/>
                <a:gridCol w="1463040"/>
                <a:gridCol w="1463040"/>
              </a:tblGrid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Языки</a:t>
                      </a:r>
                      <a:b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профессия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Русский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Аанглийский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Французский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Итальянский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Математик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Биолог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Физик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Историк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680" marR="8680" marT="9525" marB="9525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750</TotalTime>
  <Words>916</Words>
  <Application>Microsoft Office PowerPoint</Application>
  <PresentationFormat>Экран (4:3)</PresentationFormat>
  <Paragraphs>327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Солнцестояние</vt:lpstr>
      <vt:lpstr>Решение логических задач с помощью таблиц и метода рассуждений </vt:lpstr>
      <vt:lpstr>Решение логических задач табличным способом</vt:lpstr>
      <vt:lpstr>Решение</vt:lpstr>
      <vt:lpstr>Решение</vt:lpstr>
      <vt:lpstr>Решение</vt:lpstr>
      <vt:lpstr>Решение</vt:lpstr>
      <vt:lpstr>Решение</vt:lpstr>
      <vt:lpstr>Задача 2.</vt:lpstr>
      <vt:lpstr> Решение</vt:lpstr>
      <vt:lpstr> Решение</vt:lpstr>
      <vt:lpstr> Решение</vt:lpstr>
      <vt:lpstr> Решение</vt:lpstr>
      <vt:lpstr> Решение</vt:lpstr>
      <vt:lpstr>Решение задач методом рассуждений</vt:lpstr>
      <vt:lpstr>Решение</vt:lpstr>
      <vt:lpstr>Решение</vt:lpstr>
      <vt:lpstr>Решение</vt:lpstr>
      <vt:lpstr>Решение</vt:lpstr>
      <vt:lpstr>Решение</vt:lpstr>
      <vt:lpstr>Решение</vt:lpstr>
      <vt:lpstr>Решение</vt:lpstr>
      <vt:lpstr>Решение</vt:lpstr>
      <vt:lpstr>Тренировочные задания  </vt:lpstr>
      <vt:lpstr>Тренировочные задания  </vt:lpstr>
      <vt:lpstr>Тренировочные задания  </vt:lpstr>
      <vt:lpstr>Домашнее задание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Решение логических задач</dc:title>
  <dc:creator>УЧИТЕЛЬ</dc:creator>
  <cp:lastModifiedBy>admin</cp:lastModifiedBy>
  <cp:revision>61</cp:revision>
  <dcterms:created xsi:type="dcterms:W3CDTF">2015-02-09T22:27:44Z</dcterms:created>
  <dcterms:modified xsi:type="dcterms:W3CDTF">2020-04-09T22:35:13Z</dcterms:modified>
</cp:coreProperties>
</file>